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78" r:id="rId9"/>
    <p:sldId id="263" r:id="rId10"/>
    <p:sldId id="264"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996F6-F069-4672-BD7C-5EC95F3E9046}"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D0F31-09C0-47B2-8FC5-FBC28D58762C}" type="slidenum">
              <a:rPr lang="en-US" smtClean="0"/>
              <a:t>‹#›</a:t>
            </a:fld>
            <a:endParaRPr lang="en-US"/>
          </a:p>
        </p:txBody>
      </p:sp>
    </p:spTree>
    <p:extLst>
      <p:ext uri="{BB962C8B-B14F-4D97-AF65-F5344CB8AC3E}">
        <p14:creationId xmlns:p14="http://schemas.microsoft.com/office/powerpoint/2010/main" val="2130633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F0E3CE-3CF4-43F2-93EB-F927B785EEEB}"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B4470-2FAD-46F8-92D0-DAE96DF4C328}"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13088-8C6C-4C83-85A9-A47BEF8E6AC8}"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65409-2F25-41FB-B4D3-B860C8327979}"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F78BA0-4203-47F5-A62E-F18B6574C67E}"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93360A-D1E5-4D47-B8F0-7438634401E9}"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FA95EE-92CF-4CDE-9256-794F1662E60B}" type="datetime1">
              <a:rPr lang="en-US" smtClean="0"/>
              <a:t>1/2/2021</a:t>
            </a:fld>
            <a:endParaRPr lang="en-US"/>
          </a:p>
        </p:txBody>
      </p:sp>
      <p:sp>
        <p:nvSpPr>
          <p:cNvPr id="8" name="Footer Placeholder 7"/>
          <p:cNvSpPr>
            <a:spLocks noGrp="1"/>
          </p:cNvSpPr>
          <p:nvPr>
            <p:ph type="ftr" sz="quarter" idx="11"/>
          </p:nvPr>
        </p:nvSpPr>
        <p:spPr/>
        <p:txBody>
          <a:bodyPr/>
          <a:lstStyle/>
          <a:p>
            <a:r>
              <a:rPr lang="ar-EG" smtClean="0"/>
              <a:t>أ.د/عزه عبدالله</a:t>
            </a:r>
            <a:endParaRPr lang="en-US"/>
          </a:p>
        </p:txBody>
      </p:sp>
      <p:sp>
        <p:nvSpPr>
          <p:cNvPr id="9" name="Slide Number Placeholder 8"/>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A1366F-E1D3-428A-B1EC-68A08C4EB1BA}"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76C15-5887-4F53-A1EC-703595CAB152}"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أ.د/عزه عبدالله</a:t>
            </a:r>
            <a:endParaRPr lang="en-US"/>
          </a:p>
        </p:txBody>
      </p:sp>
      <p:sp>
        <p:nvSpPr>
          <p:cNvPr id="4" name="Slide Number Placeholder 3"/>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19CB7-1E04-4B30-9B78-E18511A6D138}"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C487F91-462E-4623-807A-3A158AD3712B}" type="datetime1">
              <a:rPr lang="en-US" smtClean="0"/>
              <a:t>1/2/2021</a:t>
            </a:fld>
            <a:endParaRPr lang="en-US"/>
          </a:p>
        </p:txBody>
      </p:sp>
      <p:sp>
        <p:nvSpPr>
          <p:cNvPr id="9" name="Slide Number Placeholder 8"/>
          <p:cNvSpPr>
            <a:spLocks noGrp="1"/>
          </p:cNvSpPr>
          <p:nvPr>
            <p:ph type="sldNum" sz="quarter" idx="11"/>
          </p:nvPr>
        </p:nvSpPr>
        <p:spPr/>
        <p:txBody>
          <a:bodyPr/>
          <a:lstStyle/>
          <a:p>
            <a:fld id="{A90240E1-E3AB-470F-8093-806FCA2DCDF5}" type="slidenum">
              <a:rPr lang="en-US" smtClean="0"/>
              <a:t>‹#›</a:t>
            </a:fld>
            <a:endParaRPr lang="en-US"/>
          </a:p>
        </p:txBody>
      </p:sp>
      <p:sp>
        <p:nvSpPr>
          <p:cNvPr id="10" name="Footer Placeholder 9"/>
          <p:cNvSpPr>
            <a:spLocks noGrp="1"/>
          </p:cNvSpPr>
          <p:nvPr>
            <p:ph type="ftr" sz="quarter" idx="12"/>
          </p:nvPr>
        </p:nvSpPr>
        <p:spPr/>
        <p:txBody>
          <a:bodyPr/>
          <a:lstStyle/>
          <a:p>
            <a:r>
              <a:rPr lang="ar-EG" smtClean="0"/>
              <a:t>أ.د/عزه عبدالله</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90240E1-E3AB-470F-8093-806FCA2DCDF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ar-EG" smtClean="0"/>
              <a:t>أ.د/عزه عبدالله</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2E1321A-BB1A-4C09-B944-B0D40BEE01BB}" type="datetime1">
              <a:rPr lang="en-US" smtClean="0"/>
              <a:t>1/2/2021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473" y="1484784"/>
            <a:ext cx="7512056" cy="1569660"/>
          </a:xfrm>
          <a:prstGeom prst="rect">
            <a:avLst/>
          </a:prstGeom>
        </p:spPr>
        <p:txBody>
          <a:bodyPr wrap="none">
            <a:spAutoFit/>
          </a:bodyPr>
          <a:lstStyle/>
          <a:p>
            <a:pPr algn="ctr" rtl="1"/>
            <a:r>
              <a:rPr lang="ar-EG"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 تضاريس </a:t>
            </a:r>
            <a:r>
              <a:rPr lang="ar-EG" sz="4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قاع البحار </a:t>
            </a:r>
            <a:r>
              <a:rPr lang="ar-EG"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والمحيطات</a:t>
            </a:r>
          </a:p>
          <a:p>
            <a:pPr algn="ctr" rtl="1"/>
            <a:r>
              <a:rPr lang="ar-EG"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(الرف والمنحدر القارى)</a:t>
            </a:r>
            <a:endParaRPr lang="en-US" sz="4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633156" y="3841759"/>
            <a:ext cx="7556876" cy="1508105"/>
          </a:xfrm>
          <a:prstGeom prst="rect">
            <a:avLst/>
          </a:prstGeom>
          <a:noFill/>
        </p:spPr>
        <p:txBody>
          <a:bodyPr wrap="none" lIns="91440" tIns="45720" rIns="91440" bIns="45720">
            <a:spAutoFit/>
          </a:bodyPr>
          <a:lstStyle/>
          <a:p>
            <a:pPr algn="ctr"/>
            <a:r>
              <a:rPr lang="ar-EG" sz="3600" b="1" cap="all" spc="0"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أ.د./عزة عبدالله</a:t>
            </a:r>
          </a:p>
          <a:p>
            <a:pPr algn="ctr" rtl="1"/>
            <a:r>
              <a:rPr lang="ar-EG" sz="2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أستاذ الجغرافيه الطبيعيه ووكيل شئون التعليم والطلاب</a:t>
            </a:r>
            <a:r>
              <a:rPr lang="en-US" sz="2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r>
              <a:rPr lang="ar-EG" sz="2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الأسبق</a:t>
            </a:r>
          </a:p>
          <a:p>
            <a:pPr algn="ctr"/>
            <a:r>
              <a:rPr lang="ar-EG" sz="28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كلية الآداب - جامعة بنها</a:t>
            </a:r>
            <a:endParaRPr lang="en-US" sz="28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2" name="Date Placeholder 1"/>
          <p:cNvSpPr>
            <a:spLocks noGrp="1"/>
          </p:cNvSpPr>
          <p:nvPr>
            <p:ph type="dt" sz="half" idx="10"/>
          </p:nvPr>
        </p:nvSpPr>
        <p:spPr/>
        <p:txBody>
          <a:bodyPr/>
          <a:lstStyle/>
          <a:p>
            <a:fld id="{35A97605-FFDE-4624-82B1-2CA2EDED959D}"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1</a:t>
            </a:fld>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493713"/>
            <a:ext cx="1019175" cy="5064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شعار الجامعة ألوا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6148" y="484188"/>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3051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181978" cy="5386090"/>
          </a:xfrm>
          <a:prstGeom prst="rect">
            <a:avLst/>
          </a:prstGeom>
        </p:spPr>
        <p:txBody>
          <a:bodyPr wrap="square">
            <a:spAutoFit/>
          </a:bodyPr>
          <a:lstStyle/>
          <a:p>
            <a:pPr lvl="1" algn="ctr" rtl="1" fontAlgn="base"/>
            <a:r>
              <a:rPr lang="ar-EG"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آراء تفسير </a:t>
            </a:r>
            <a:r>
              <a:rPr lang="ar-EG" sz="32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نشأة الخوانق البحرية </a:t>
            </a:r>
            <a:endParaRPr lang="ar-EG"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914400" lvl="1" indent="-457200" algn="just" rtl="1" fontAlgn="base">
              <a:buFont typeface="Wingdings" pitchFamily="2" charset="2"/>
              <a:buChar char="v"/>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حركات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انكسارية وعمليات هبوط محلية حدثت في نطاقات صخرية ضعيفة.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914400" lvl="1" indent="-457200" algn="just" rtl="1" fontAlgn="base">
              <a:buFont typeface="Wingdings" pitchFamily="2" charset="2"/>
              <a:buChar char="v"/>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نشأت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أولا فوق اليابس أثناء فترات هبوط منسوب مياه البحار العالمية في عصر البلايستوسين، ثم طغيان مياه البحر عليها بعد ذلك.</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914400" lvl="1" indent="-457200" algn="just" rtl="1" fontAlgn="base">
              <a:buFont typeface="Wingdings" pitchFamily="2" charset="2"/>
              <a:buChar char="v"/>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نشأت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عن عمليات تدفق المياه العذبة من الينابيع أسفل مياه البحار.</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914400" lvl="1" indent="-457200" algn="just" rtl="1" fontAlgn="base">
              <a:buFont typeface="Wingdings" pitchFamily="2" charset="2"/>
              <a:buChar char="v"/>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نشأت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نتيجة نحت الامواج البحرية الزلزالية وذلك من النحت خلال الزمن الثالث وعصر البلايستوسين.</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914400" lvl="1" indent="-457200" algn="just" rtl="1" fontAlgn="base">
              <a:buFont typeface="Wingdings" pitchFamily="2" charset="2"/>
              <a:buChar char="v"/>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نشأت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نتيجة نحت بواسطة تيارات مضطربة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Turbidity currents</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تنشأ عن اضطراب مياه المحيط.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914400" lvl="1" indent="-457200" algn="just" rtl="1" fontAlgn="base">
              <a:buFont typeface="Wingdings" pitchFamily="2" charset="2"/>
              <a:buChar char="v"/>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ترجع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إلي عملية انكماش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الأرض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بسبب برودة باطنها تسبب في هبوط مستمر لأجزاء من القشرة الأرضية خاصة في أجزاء مواضع الأحواض المحيطية وقد تسببت التعرية القارية في نحت الخوانق في تلك الأجزاء التي هبطت بعد ذلك إلي الأعماق</a:t>
            </a:r>
            <a:r>
              <a:rPr lang="ar-EG" sz="2400" dirty="0"/>
              <a:t>.</a:t>
            </a:r>
            <a:endParaRPr lang="en-US" sz="2400" dirty="0"/>
          </a:p>
        </p:txBody>
      </p:sp>
      <p:sp>
        <p:nvSpPr>
          <p:cNvPr id="3" name="Date Placeholder 2"/>
          <p:cNvSpPr>
            <a:spLocks noGrp="1"/>
          </p:cNvSpPr>
          <p:nvPr>
            <p:ph type="dt" sz="half" idx="10"/>
          </p:nvPr>
        </p:nvSpPr>
        <p:spPr/>
        <p:txBody>
          <a:bodyPr/>
          <a:lstStyle/>
          <a:p>
            <a:fld id="{02025D4A-0C27-4598-8D1B-09BCB1A0CB5D}"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10</a:t>
            </a:fld>
            <a:endParaRPr lang="en-US"/>
          </a:p>
        </p:txBody>
      </p:sp>
    </p:spTree>
    <p:extLst>
      <p:ext uri="{BB962C8B-B14F-4D97-AF65-F5344CB8AC3E}">
        <p14:creationId xmlns:p14="http://schemas.microsoft.com/office/powerpoint/2010/main" val="182515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494278"/>
            <a:ext cx="6420348" cy="923330"/>
          </a:xfrm>
          <a:prstGeom prst="rect">
            <a:avLst/>
          </a:prstGeom>
          <a:noFill/>
        </p:spPr>
        <p:txBody>
          <a:bodyPr wrap="none" lIns="91440" tIns="45720" rIns="91440" bIns="45720">
            <a:spAutoFit/>
          </a:bodyPr>
          <a:lstStyle/>
          <a:p>
            <a:pPr algn="ctr"/>
            <a:r>
              <a:rPr lang="ar-EG"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نشكركم على حسن الاستماع</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Date Placeholder 2"/>
          <p:cNvSpPr>
            <a:spLocks noGrp="1"/>
          </p:cNvSpPr>
          <p:nvPr>
            <p:ph type="dt" sz="half" idx="10"/>
          </p:nvPr>
        </p:nvSpPr>
        <p:spPr/>
        <p:txBody>
          <a:bodyPr/>
          <a:lstStyle/>
          <a:p>
            <a:fld id="{CC329A74-F00A-4728-811D-6841B1BCA0BB}"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11</a:t>
            </a:fld>
            <a:endParaRPr lang="en-US"/>
          </a:p>
        </p:txBody>
      </p:sp>
    </p:spTree>
    <p:extLst>
      <p:ext uri="{BB962C8B-B14F-4D97-AF65-F5344CB8AC3E}">
        <p14:creationId xmlns:p14="http://schemas.microsoft.com/office/powerpoint/2010/main" val="96544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7416824" cy="4401205"/>
          </a:xfrm>
          <a:prstGeom prst="rect">
            <a:avLst/>
          </a:prstGeom>
        </p:spPr>
        <p:txBody>
          <a:bodyPr wrap="square">
            <a:spAutoFit/>
          </a:bodyPr>
          <a:lstStyle/>
          <a:p>
            <a:pPr algn="ctr" rtl="1"/>
            <a:r>
              <a:rPr lang="ar-EG" sz="32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أولا: تضاريس الرف القاري والمنحدر </a:t>
            </a:r>
            <a:r>
              <a:rPr lang="ar-EG" sz="3200"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القاري</a:t>
            </a:r>
          </a:p>
          <a:p>
            <a:pPr algn="just" rtl="1"/>
            <a:r>
              <a:rPr lang="ar-EG" sz="2400" b="1" i="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just" rtl="1"/>
            <a:r>
              <a:rPr lang="ar-EG" sz="32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الرف القاري </a:t>
            </a:r>
            <a:r>
              <a:rPr lang="en-US" sz="32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Continental shelf</a:t>
            </a:r>
            <a:r>
              <a:rPr lang="ar-EG" sz="32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t>
            </a:r>
            <a:endParaRPr lang="ar-EG" sz="3200" b="1" u="sng"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هو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النطاق الضحل من قاع البحر أو المحيط الذي يتاخم الكتل القارية ويتباين في مدي اتساعه فقد يتضاءل إلي الصفر كما هو الحال في بعض السواحل الغربية لأمريكا الجنوبية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قد </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يتسع فيصل عرضه إلي نحو 1200 كم كما هو الحال في بحر بارنيت(شمال السواحل الأوربية الشمالية</a:t>
            </a: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a:t>
            </a:r>
          </a:p>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تتميز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الرفوف القارية بوجود المياه ضحلة إذا يبلغ عمقها عند حافة صوب المنحدر القاري نحو 100 قامة.(القامة 1.8 متر</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3" name="Picture 2" descr="https://sp.yimg.com/xj/th?id=OIP.M78839a5fb5e149de0f9c1f016a181215o0&amp;pid=15.1&amp;P=0&amp;w=259&amp;h=172"/>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653136"/>
            <a:ext cx="4896544" cy="1944216"/>
          </a:xfrm>
          <a:prstGeom prst="rect">
            <a:avLst/>
          </a:prstGeom>
          <a:noFill/>
          <a:ln>
            <a:solidFill>
              <a:schemeClr val="tx1"/>
            </a:solidFill>
          </a:ln>
        </p:spPr>
      </p:pic>
      <p:sp>
        <p:nvSpPr>
          <p:cNvPr id="4" name="Date Placeholder 3"/>
          <p:cNvSpPr>
            <a:spLocks noGrp="1"/>
          </p:cNvSpPr>
          <p:nvPr>
            <p:ph type="dt" sz="half" idx="10"/>
          </p:nvPr>
        </p:nvSpPr>
        <p:spPr/>
        <p:txBody>
          <a:bodyPr/>
          <a:lstStyle/>
          <a:p>
            <a:fld id="{0852C2E8-5DF4-4036-AF81-4E78FBC85A6C}"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2</a:t>
            </a:fld>
            <a:endParaRPr lang="en-US"/>
          </a:p>
        </p:txBody>
      </p:sp>
    </p:spTree>
    <p:extLst>
      <p:ext uri="{BB962C8B-B14F-4D97-AF65-F5344CB8AC3E}">
        <p14:creationId xmlns:p14="http://schemas.microsoft.com/office/powerpoint/2010/main" val="2891803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7704856" cy="2739211"/>
          </a:xfrm>
          <a:prstGeom prst="rect">
            <a:avLst/>
          </a:prstGeom>
        </p:spPr>
        <p:txBody>
          <a:bodyPr wrap="square">
            <a:spAutoFit/>
          </a:bodyPr>
          <a:lstStyle/>
          <a:p>
            <a:pPr algn="just" rtl="1"/>
            <a:r>
              <a:rPr lang="ar-EG" sz="32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المنحدر القاري </a:t>
            </a:r>
            <a:r>
              <a:rPr lang="en-US" sz="32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Continental </a:t>
            </a:r>
            <a:r>
              <a:rPr lang="en-US" sz="32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slope</a:t>
            </a:r>
            <a:endParaRPr lang="ar-EG" sz="32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just"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يقصد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به المنطقة التي تمثل الانحدار بين الرف القاري وقاع المحيط أو البحر </a:t>
            </a:r>
            <a:endPar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EG" sz="28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يقدر </a:t>
            </a:r>
            <a:r>
              <a:rPr lang="ar-EG"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ارتفاع المنحدر القاري فوق قاع المحيط 3600متراً </a:t>
            </a:r>
            <a:endParaRPr lang="ar-EG" sz="28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algn="just"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درجة انحدار القسم العلوي منه أكبر من درجة انحدار القسم السفلي</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3" name="Picture 2" descr="قاع المحيط"/>
          <p:cNvPicPr/>
          <p:nvPr/>
        </p:nvPicPr>
        <p:blipFill>
          <a:blip r:embed="rId2">
            <a:extLst>
              <a:ext uri="{28A0092B-C50C-407E-A947-70E740481C1C}">
                <a14:useLocalDpi xmlns:a14="http://schemas.microsoft.com/office/drawing/2010/main" val="0"/>
              </a:ext>
            </a:extLst>
          </a:blip>
          <a:srcRect/>
          <a:stretch>
            <a:fillRect/>
          </a:stretch>
        </p:blipFill>
        <p:spPr bwMode="auto">
          <a:xfrm>
            <a:off x="611560" y="3429000"/>
            <a:ext cx="4448175" cy="2857500"/>
          </a:xfrm>
          <a:prstGeom prst="rect">
            <a:avLst/>
          </a:prstGeom>
          <a:noFill/>
          <a:ln w="28575">
            <a:solidFill>
              <a:srgbClr val="000000"/>
            </a:solidFill>
            <a:miter lim="800000"/>
            <a:headEnd/>
            <a:tailEnd/>
          </a:ln>
        </p:spPr>
      </p:pic>
      <p:sp>
        <p:nvSpPr>
          <p:cNvPr id="4" name="Rectangle 3"/>
          <p:cNvSpPr/>
          <p:nvPr/>
        </p:nvSpPr>
        <p:spPr>
          <a:xfrm>
            <a:off x="5364087" y="3949809"/>
            <a:ext cx="2832573" cy="1815882"/>
          </a:xfrm>
          <a:prstGeom prst="rect">
            <a:avLst/>
          </a:prstGeom>
        </p:spPr>
        <p:txBody>
          <a:bodyPr wrap="square">
            <a:spAutoFit/>
          </a:bodyPr>
          <a:lstStyle/>
          <a:p>
            <a:pPr algn="just" rtl="1"/>
            <a:r>
              <a:rPr lang="ar-EG"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يضم كل من الرف والمنحدر القاري العديد من الظاهرات </a:t>
            </a:r>
            <a:r>
              <a:rPr lang="ar-EG" sz="28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الجيومورفولوجية. </a:t>
            </a:r>
            <a:endParaRPr lang="en-US"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p:txBody>
      </p:sp>
      <p:sp>
        <p:nvSpPr>
          <p:cNvPr id="5" name="Date Placeholder 4"/>
          <p:cNvSpPr>
            <a:spLocks noGrp="1"/>
          </p:cNvSpPr>
          <p:nvPr>
            <p:ph type="dt" sz="half" idx="10"/>
          </p:nvPr>
        </p:nvSpPr>
        <p:spPr/>
        <p:txBody>
          <a:bodyPr/>
          <a:lstStyle/>
          <a:p>
            <a:fld id="{BA6F67A8-3D60-49AA-9888-4978E449F042}"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3</a:t>
            </a:fld>
            <a:endParaRPr lang="en-US"/>
          </a:p>
        </p:txBody>
      </p:sp>
    </p:spTree>
    <p:extLst>
      <p:ext uri="{BB962C8B-B14F-4D97-AF65-F5344CB8AC3E}">
        <p14:creationId xmlns:p14="http://schemas.microsoft.com/office/powerpoint/2010/main" val="211443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797511"/>
            <a:ext cx="7776864" cy="2802690"/>
          </a:xfrm>
          <a:prstGeom prst="rect">
            <a:avLst/>
          </a:prstGeom>
        </p:spPr>
        <p:txBody>
          <a:bodyPr wrap="square">
            <a:spAutoFit/>
          </a:bodyPr>
          <a:lstStyle/>
          <a:p>
            <a:pPr algn="ctr" rtl="1"/>
            <a:r>
              <a:rPr lang="ar-EG" sz="36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الأودية النهرية </a:t>
            </a:r>
            <a:r>
              <a:rPr lang="ar-EG" sz="36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الغارقة</a:t>
            </a:r>
          </a:p>
          <a:p>
            <a:pPr algn="just" rtl="1">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يقصد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بها الأودية النهرية  التي توجد الآن فوق الرفرف القارية والتي تمثل بوضوح أجزاء من أودية الأنهار التي نشأت فوق اليابس بتأثير التعرية المائية القارية ثم غمرتها مياه البحار والمحيطات بعد انتهاء العصر الجليدي وطغيانها علي الأراضي اليابسة التي تكون الآن رفوفاً قارية.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323529" y="3623718"/>
            <a:ext cx="7992888" cy="2031325"/>
          </a:xfrm>
          <a:prstGeom prst="rect">
            <a:avLst/>
          </a:prstGeom>
        </p:spPr>
        <p:txBody>
          <a:bodyPr wrap="square">
            <a:spAutoFit/>
          </a:bodyPr>
          <a:lstStyle/>
          <a:p>
            <a:pPr algn="just" rtl="1">
              <a:lnSpc>
                <a:spcPct val="150000"/>
              </a:lnSpc>
            </a:pPr>
            <a:r>
              <a:rPr lang="ar-EG" sz="28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من أمثلة </a:t>
            </a:r>
            <a:r>
              <a:rPr lang="ar-EG"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الأودية النهرية الغارقة وادياً فوق الرف القاري تحت مياه بحر الشمال وهو يمثل إمتداد لمجري نهر الراين، حينما </a:t>
            </a:r>
            <a:r>
              <a:rPr lang="ar-EG"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كان</a:t>
            </a:r>
            <a:r>
              <a:rPr lang="ar-EG"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 قاع بحر الشمال قسماً من اليابس وكان نهر التيمز في  ذلك الوقت رافداً له.</a:t>
            </a:r>
            <a:endParaRPr lang="en-US"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p:txBody>
      </p:sp>
      <p:sp>
        <p:nvSpPr>
          <p:cNvPr id="2" name="Date Placeholder 1"/>
          <p:cNvSpPr>
            <a:spLocks noGrp="1"/>
          </p:cNvSpPr>
          <p:nvPr>
            <p:ph type="dt" sz="half" idx="10"/>
          </p:nvPr>
        </p:nvSpPr>
        <p:spPr/>
        <p:txBody>
          <a:bodyPr/>
          <a:lstStyle/>
          <a:p>
            <a:fld id="{F68C7FB2-6F38-4026-B2DE-80D8A7DB7E96}"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4</a:t>
            </a:fld>
            <a:endParaRPr lang="en-US"/>
          </a:p>
        </p:txBody>
      </p:sp>
    </p:spTree>
    <p:extLst>
      <p:ext uri="{BB962C8B-B14F-4D97-AF65-F5344CB8AC3E}">
        <p14:creationId xmlns:p14="http://schemas.microsoft.com/office/powerpoint/2010/main" val="1660854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837" y="620688"/>
            <a:ext cx="7704856" cy="3662541"/>
          </a:xfrm>
          <a:prstGeom prst="rect">
            <a:avLst/>
          </a:prstGeom>
        </p:spPr>
        <p:txBody>
          <a:bodyPr wrap="square">
            <a:spAutoFit/>
          </a:bodyPr>
          <a:lstStyle/>
          <a:p>
            <a:pPr algn="ctr" rtl="1"/>
            <a:r>
              <a:rPr lang="ar-EG" sz="3600" b="1" u="sng"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الأودية المدية</a:t>
            </a:r>
          </a:p>
          <a:p>
            <a:pPr algn="just"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توجد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هذه الأودية بين الجزر مما يدل علي أنها أودية نهرية غارقة، بل هي نتيجة لنحت التيارات المدية. </a:t>
            </a:r>
            <a:endPar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EG"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يري </a:t>
            </a:r>
            <a:r>
              <a:rPr lang="ar-EG" sz="28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بعض الباحثين أنه من الممكن أن تكون هذه الظاهرة في الأصل أجزاء من أودية نهرية ثم شاركت حركات المد والجزر في تعميقها </a:t>
            </a:r>
            <a:endParaRPr lang="ar-EG"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أمثلة هذه الظاهرة ما يوجد منها علي الساحل الشرقي للولايات المتحدة الأمريكية.</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3" name="Picture 2" descr="https://sp.yimg.com/xj/th?id=OIP.Mdad0e1fc508d4d3ffe939ee8189d1ed4o0&amp;pid=15.1&amp;P=0&amp;w=353&amp;h=153"/>
          <p:cNvPicPr/>
          <p:nvPr/>
        </p:nvPicPr>
        <p:blipFill>
          <a:blip r:embed="rId2">
            <a:extLst>
              <a:ext uri="{28A0092B-C50C-407E-A947-70E740481C1C}">
                <a14:useLocalDpi xmlns:a14="http://schemas.microsoft.com/office/drawing/2010/main" val="0"/>
              </a:ext>
            </a:extLst>
          </a:blip>
          <a:srcRect/>
          <a:stretch>
            <a:fillRect/>
          </a:stretch>
        </p:blipFill>
        <p:spPr bwMode="auto">
          <a:xfrm>
            <a:off x="949361" y="4149080"/>
            <a:ext cx="4464496" cy="2088232"/>
          </a:xfrm>
          <a:prstGeom prst="rect">
            <a:avLst/>
          </a:prstGeom>
          <a:noFill/>
          <a:ln w="28575">
            <a:solidFill>
              <a:schemeClr val="tx1"/>
            </a:solidFill>
          </a:ln>
        </p:spPr>
      </p:pic>
      <p:sp>
        <p:nvSpPr>
          <p:cNvPr id="4" name="Date Placeholder 3"/>
          <p:cNvSpPr>
            <a:spLocks noGrp="1"/>
          </p:cNvSpPr>
          <p:nvPr>
            <p:ph type="dt" sz="half" idx="10"/>
          </p:nvPr>
        </p:nvSpPr>
        <p:spPr/>
        <p:txBody>
          <a:bodyPr/>
          <a:lstStyle/>
          <a:p>
            <a:fld id="{37D2E28C-5A60-41C3-84CF-0A1497AF6D1B}"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5</a:t>
            </a:fld>
            <a:endParaRPr lang="en-US"/>
          </a:p>
        </p:txBody>
      </p:sp>
    </p:spTree>
    <p:extLst>
      <p:ext uri="{BB962C8B-B14F-4D97-AF65-F5344CB8AC3E}">
        <p14:creationId xmlns:p14="http://schemas.microsoft.com/office/powerpoint/2010/main" val="1423642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50951"/>
            <a:ext cx="7992888" cy="6647974"/>
          </a:xfrm>
          <a:prstGeom prst="rect">
            <a:avLst/>
          </a:prstGeom>
        </p:spPr>
        <p:txBody>
          <a:bodyPr wrap="square">
            <a:spAutoFit/>
          </a:bodyPr>
          <a:lstStyle/>
          <a:p>
            <a:pPr algn="ctr" rtl="1">
              <a:lnSpc>
                <a:spcPct val="150000"/>
              </a:lnSpc>
            </a:pPr>
            <a:r>
              <a:rPr lang="ar-EG" dirty="0"/>
              <a:t>. </a:t>
            </a:r>
            <a:r>
              <a:rPr lang="ar-EG" sz="32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الأودية والأحواض الجليدية </a:t>
            </a:r>
            <a:r>
              <a:rPr lang="ar-EG" sz="3200" b="1" u="sng"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الغارقة</a:t>
            </a:r>
          </a:p>
          <a:p>
            <a:pPr algn="just" rtl="1">
              <a:lnSpc>
                <a:spcPct val="150000"/>
              </a:lnSpc>
            </a:pP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تنتشر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منطقة الرفوف القارية الأحواض المستطيلة</a:t>
            </a: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a:lnSpc>
                <a:spcPct val="150000"/>
              </a:lnSpc>
            </a:pPr>
            <a:r>
              <a:rPr lang="ar-EG"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يرتبط </a:t>
            </a:r>
            <a:r>
              <a:rPr lang="ar-EG" sz="28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الكثير منها بالفيوردات حتى لتبدو بمثابة امتداد لها فوق الرفوف القارية ولكنها </a:t>
            </a:r>
            <a:r>
              <a:rPr lang="ar-EG" sz="28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تختلف عن الفيوردات في أنها أكثر اتساعاً وأقل عمقاً.</a:t>
            </a:r>
            <a:endParaRPr lang="en-US" sz="28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a:lnSpc>
                <a:spcPct val="150000"/>
              </a:lnSpc>
            </a:pPr>
            <a:r>
              <a:rPr lang="ar-EG" sz="28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اختلفت </a:t>
            </a:r>
            <a:r>
              <a:rPr lang="ar-EG" sz="28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الآراء في نشأة هذه الظاهرة </a:t>
            </a:r>
            <a:r>
              <a:rPr lang="ar-EG" sz="28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457200" indent="-457200" algn="just" rtl="1">
              <a:lnSpc>
                <a:spcPct val="150000"/>
              </a:lnSpc>
              <a:buFont typeface="Wingdings" pitchFamily="2" charset="2"/>
              <a:buChar char="q"/>
            </a:pPr>
            <a:r>
              <a:rPr lang="ar-EG" sz="28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يعتقد أنها </a:t>
            </a:r>
            <a:r>
              <a:rPr lang="ar-EG"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أحواض جليدية نحتها الجليد أثناء تقدمه أسفل مياه ضحلة </a:t>
            </a:r>
            <a:endParaRPr lang="ar-EG" sz="28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marL="457200" indent="-457200" algn="just" rtl="1">
              <a:lnSpc>
                <a:spcPct val="150000"/>
              </a:lnSpc>
              <a:buFont typeface="Wingdings" pitchFamily="2" charset="2"/>
              <a:buChar char="q"/>
            </a:pP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نشأت من عمليات  النحت </a:t>
            </a: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فوق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الرفوف القارية حينما كانت </a:t>
            </a: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قسماً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اليابس ثم غمرها البحر </a:t>
            </a: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بمياهه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بعد ذوبان الجليد.</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Date Placeholder 3"/>
          <p:cNvSpPr>
            <a:spLocks noGrp="1"/>
          </p:cNvSpPr>
          <p:nvPr>
            <p:ph type="dt" sz="half" idx="10"/>
          </p:nvPr>
        </p:nvSpPr>
        <p:spPr/>
        <p:txBody>
          <a:bodyPr/>
          <a:lstStyle/>
          <a:p>
            <a:fld id="{F98FFDF5-27A2-47DE-B300-C0002F13ABBB}"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6</a:t>
            </a:fld>
            <a:endParaRPr lang="en-US"/>
          </a:p>
        </p:txBody>
      </p:sp>
    </p:spTree>
    <p:extLst>
      <p:ext uri="{BB962C8B-B14F-4D97-AF65-F5344CB8AC3E}">
        <p14:creationId xmlns:p14="http://schemas.microsoft.com/office/powerpoint/2010/main" val="85726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136903" cy="6678751"/>
          </a:xfrm>
          <a:prstGeom prst="rect">
            <a:avLst/>
          </a:prstGeom>
        </p:spPr>
        <p:txBody>
          <a:bodyPr wrap="square">
            <a:spAutoFit/>
          </a:bodyPr>
          <a:lstStyle/>
          <a:p>
            <a:pPr algn="ctr" rtl="1"/>
            <a:r>
              <a:rPr lang="ar-EG" sz="3600" b="1" u="sng"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الخوانق البحرية</a:t>
            </a:r>
          </a:p>
          <a:p>
            <a:pPr algn="just"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هي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خنادق غائرة تشبه الأودية وتقطع المنحدرات والرفارف </a:t>
            </a: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القارية.</a:t>
            </a:r>
          </a:p>
          <a:p>
            <a:pPr algn="just"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يطلق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لفظ خانق بحري </a:t>
            </a:r>
            <a:r>
              <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Submarine canyon</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علي الخوانق العميقة </a:t>
            </a: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يطلق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علي الضحل منها شق</a:t>
            </a:r>
            <a:r>
              <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Furrow</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endPar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endPar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endPar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r>
              <a:rPr lang="ar-EG" sz="2800" b="1" u="sng"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تتميز </a:t>
            </a:r>
            <a:r>
              <a:rPr lang="ar-EG" sz="28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الخوانق البحرية بعدد من الخصائص نذكر منها ما يلي :</a:t>
            </a:r>
            <a:endParaRPr lang="en-US" sz="28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914400" lvl="1" indent="-457200" algn="just" rtl="1" fontAlgn="base">
              <a:buFont typeface="Wingdings" pitchFamily="2" charset="2"/>
              <a:buChar char="v"/>
            </a:pP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تتكون الخوانق البحرية من ثلاثة أجزاء متصلة تشمل أودية ضحلة توجد في الرف القاري ثم خوانق ذات جوانب صخرية توجد في المنحدر القارى ثم أودية ضحلة متسعة علي قاع الأحواض البحرية أو المحيطية.  </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914400" lvl="1" indent="-457200" algn="just" rtl="1" fontAlgn="base">
              <a:buFont typeface="Wingdings" pitchFamily="2" charset="2"/>
              <a:buChar char="v"/>
            </a:pPr>
            <a:r>
              <a:rPr lang="ar-EG"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تنتشر الخوانق البحرية حول كل القارات تقريبا</a:t>
            </a:r>
            <a:r>
              <a:rPr lang="ar-EG" sz="28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88840"/>
            <a:ext cx="2709490"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EC8EB6F8-6429-45C9-82E2-441170E54D4E}"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7</a:t>
            </a:fld>
            <a:endParaRPr lang="en-US"/>
          </a:p>
        </p:txBody>
      </p:sp>
    </p:spTree>
    <p:extLst>
      <p:ext uri="{BB962C8B-B14F-4D97-AF65-F5344CB8AC3E}">
        <p14:creationId xmlns:p14="http://schemas.microsoft.com/office/powerpoint/2010/main" val="1805535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7596336" cy="7135158"/>
          </a:xfrm>
          <a:prstGeom prst="rect">
            <a:avLst/>
          </a:prstGeom>
        </p:spPr>
        <p:txBody>
          <a:bodyPr wrap="square">
            <a:spAutoFit/>
          </a:bodyPr>
          <a:lstStyle/>
          <a:p>
            <a:pPr marL="914400" lvl="1" indent="-457200" algn="just" rtl="1" fontAlgn="base">
              <a:lnSpc>
                <a:spcPct val="150000"/>
              </a:lnSpc>
              <a:buFont typeface="Wingdings" pitchFamily="2" charset="2"/>
              <a:buChar char="v"/>
            </a:pP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تمتد معظم الخوانق البحرية علي امتداد محاور المجاري المائية فوق اليابس مع وجود بعض الخوانق التي لا ترتبط في نشأتها بالمجاري المائية فوق اليابس.</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914400" lvl="1" indent="-457200" algn="just" rtl="1" fontAlgn="base">
              <a:lnSpc>
                <a:spcPct val="150000"/>
              </a:lnSpc>
              <a:buFont typeface="Wingdings" pitchFamily="2" charset="2"/>
              <a:buChar char="v"/>
            </a:pPr>
            <a:r>
              <a:rPr lang="ar-EG"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يقتصر وجود الخوانق البحرية العميقة علي المنحدرات القارية</a:t>
            </a:r>
            <a:r>
              <a:rPr lang="ar-EG" sz="2800" dirty="0" smtClean="0">
                <a:solidFill>
                  <a:srgbClr val="002060"/>
                </a:solidFill>
              </a:rPr>
              <a:t>.</a:t>
            </a:r>
            <a:endParaRPr lang="en-US" sz="2800" dirty="0" smtClean="0">
              <a:solidFill>
                <a:srgbClr val="002060"/>
              </a:solidFill>
            </a:endParaRPr>
          </a:p>
          <a:p>
            <a:pPr marL="914400" lvl="1" indent="-457200" algn="just" rtl="1" fontAlgn="base">
              <a:lnSpc>
                <a:spcPct val="150000"/>
              </a:lnSpc>
              <a:buFont typeface="Wingdings" pitchFamily="2" charset="2"/>
              <a:buChar char="v"/>
            </a:pPr>
            <a:r>
              <a:rPr lang="ar-EG"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يرجع تكوين بعض الخوانق البحرية إلي عصر البلايستوسين حيث تمتد بداياتها تجاه اليابس في رواسب بلايستوسين.</a:t>
            </a:r>
            <a:endParaRPr lang="en-US"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914400" lvl="1" indent="-457200" algn="just" rtl="1" fontAlgn="base">
              <a:lnSpc>
                <a:spcPct val="150000"/>
              </a:lnSpc>
              <a:buFont typeface="Wingdings" pitchFamily="2" charset="2"/>
              <a:buChar char="v"/>
            </a:pP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نحتت معظم الخوانق البحرية في صخور رسوبية، بينما نحت قليل منها في صخور جرانيتية.</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lvl="1" algn="just" rtl="1" fontAlgn="base">
              <a:lnSpc>
                <a:spcPct val="150000"/>
              </a:lnSpc>
            </a:pPr>
            <a:endParaRPr lang="en-US" sz="2800" dirty="0">
              <a:solidFill>
                <a:srgbClr val="002060"/>
              </a:solidFill>
            </a:endParaRPr>
          </a:p>
        </p:txBody>
      </p:sp>
      <p:sp>
        <p:nvSpPr>
          <p:cNvPr id="3" name="Date Placeholder 2"/>
          <p:cNvSpPr>
            <a:spLocks noGrp="1"/>
          </p:cNvSpPr>
          <p:nvPr>
            <p:ph type="dt" sz="half" idx="10"/>
          </p:nvPr>
        </p:nvSpPr>
        <p:spPr/>
        <p:txBody>
          <a:bodyPr/>
          <a:lstStyle/>
          <a:p>
            <a:fld id="{9BB951E3-2BE5-49FE-A087-407786A86A4C}"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8</a:t>
            </a:fld>
            <a:endParaRPr lang="en-US"/>
          </a:p>
        </p:txBody>
      </p:sp>
    </p:spTree>
    <p:extLst>
      <p:ext uri="{BB962C8B-B14F-4D97-AF65-F5344CB8AC3E}">
        <p14:creationId xmlns:p14="http://schemas.microsoft.com/office/powerpoint/2010/main" val="3656196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7920880" cy="6486071"/>
          </a:xfrm>
          <a:prstGeom prst="rect">
            <a:avLst/>
          </a:prstGeom>
        </p:spPr>
        <p:txBody>
          <a:bodyPr wrap="square">
            <a:spAutoFit/>
          </a:bodyPr>
          <a:lstStyle/>
          <a:p>
            <a:pPr marL="914400" lvl="1" indent="-457200" algn="just" rtl="1" fontAlgn="base">
              <a:lnSpc>
                <a:spcPct val="150000"/>
              </a:lnSpc>
              <a:buFont typeface="Wingdings" pitchFamily="2" charset="2"/>
              <a:buChar char="v"/>
            </a:pPr>
            <a:r>
              <a:rPr lang="ar-EG" sz="28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يندر </a:t>
            </a:r>
            <a:r>
              <a:rPr lang="ar-EG"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وجود الخوانق البحرية حيث يقل انحدار المنحدر القاري عن 2 درجة.</a:t>
            </a:r>
            <a:endParaRPr lang="en-US"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914400" lvl="1" indent="-457200" algn="just" rtl="1" fontAlgn="base">
              <a:lnSpc>
                <a:spcPct val="150000"/>
              </a:lnSpc>
              <a:buFont typeface="Wingdings" pitchFamily="2" charset="2"/>
              <a:buChar char="v"/>
            </a:pP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لا يرتبط توزيع الخوانق البحرية بالتاريخ الجيولوجي للسواحل فهي توجد أمام السواحل الغارقة أو السواحل الجبلية أو الحديثة أو السواحل الدلتاوية.....الخ.</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914400" lvl="1" indent="-457200" algn="just" rtl="1" fontAlgn="base">
              <a:lnSpc>
                <a:spcPct val="150000"/>
              </a:lnSpc>
              <a:buFont typeface="Wingdings" pitchFamily="2" charset="2"/>
              <a:buChar char="v"/>
            </a:pPr>
            <a:r>
              <a:rPr lang="ar-EG"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تشبه القطاعات العرضية للخوانق البحرية شكل حرف(</a:t>
            </a:r>
            <a:r>
              <a:rPr lang="en-US"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V</a:t>
            </a:r>
            <a:r>
              <a:rPr lang="ar-EG"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وهي عميقة متعرجة ذات حوائط صخرية وقد يتصل بالمجري الرئيسي خوانق جانبية تمثل الروافد.</a:t>
            </a:r>
            <a:endParaRPr lang="en-US" sz="2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914400" lvl="1" indent="-457200" algn="just" rtl="1" fontAlgn="base">
              <a:lnSpc>
                <a:spcPct val="150000"/>
              </a:lnSpc>
              <a:buFont typeface="Wingdings" pitchFamily="2" charset="2"/>
              <a:buChar char="v"/>
            </a:pP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توجد الخوانق البحرية أمام بعض الجزر المحيطية وبعض الشطوط الغارقة</a:t>
            </a: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dirty="0"/>
              <a:t> </a:t>
            </a:r>
            <a:endParaRPr lang="en-US" sz="2000" dirty="0"/>
          </a:p>
        </p:txBody>
      </p:sp>
      <p:sp>
        <p:nvSpPr>
          <p:cNvPr id="3" name="Date Placeholder 2"/>
          <p:cNvSpPr>
            <a:spLocks noGrp="1"/>
          </p:cNvSpPr>
          <p:nvPr>
            <p:ph type="dt" sz="half" idx="10"/>
          </p:nvPr>
        </p:nvSpPr>
        <p:spPr/>
        <p:txBody>
          <a:bodyPr/>
          <a:lstStyle/>
          <a:p>
            <a:fld id="{37205686-ADE1-476C-9EA0-7B9FEC86380A}"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9</a:t>
            </a:fld>
            <a:endParaRPr lang="en-US"/>
          </a:p>
        </p:txBody>
      </p:sp>
    </p:spTree>
    <p:extLst>
      <p:ext uri="{BB962C8B-B14F-4D97-AF65-F5344CB8AC3E}">
        <p14:creationId xmlns:p14="http://schemas.microsoft.com/office/powerpoint/2010/main" val="2502701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189</TotalTime>
  <Words>761</Words>
  <Application>Microsoft Office PowerPoint</Application>
  <PresentationFormat>On-screen Show (4:3)</PresentationFormat>
  <Paragraphs>89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85</cp:revision>
  <dcterms:created xsi:type="dcterms:W3CDTF">2019-11-06T07:46:42Z</dcterms:created>
  <dcterms:modified xsi:type="dcterms:W3CDTF">2021-01-02T12:44:57Z</dcterms:modified>
</cp:coreProperties>
</file>